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3" autoAdjust="0"/>
    <p:restoredTop sz="94660"/>
  </p:normalViewPr>
  <p:slideViewPr>
    <p:cSldViewPr snapToGrid="0">
      <p:cViewPr>
        <p:scale>
          <a:sx n="81" d="100"/>
          <a:sy n="81" d="100"/>
        </p:scale>
        <p:origin x="-21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6000" b="1" dirty="0" smtClean="0"/>
              <a:t>CLASSROOM TESTS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US" sz="2400" b="1" dirty="0" smtClean="0"/>
          </a:p>
          <a:p>
            <a:pPr algn="r"/>
            <a:r>
              <a:rPr lang="en-US" sz="2400" b="1" dirty="0" smtClean="0"/>
              <a:t>TABLE OF SPECIFICATIONS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52865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/>
              <a:t>ACHIEVEMENT TEST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DEFINITION-</a:t>
            </a:r>
            <a:r>
              <a:rPr lang="en-US" dirty="0" smtClean="0"/>
              <a:t> ACHIEVEMENT TESTS ARE GIVEN TO STUDENTS IN CLASSROOMS TO ASSESS THE LEVEL OF SATISFACTION THEY HAVE IN THE LEARNING PROCESS AND IMPROVEMNETS.</a:t>
            </a:r>
          </a:p>
          <a:p>
            <a:r>
              <a:rPr lang="en-US" dirty="0" smtClean="0"/>
              <a:t>THE ANSWERS TO THE TESTS ARE ALL CORRECT AND THERE IS NO PARTICUAR SCORE CARD TO GIVE INDIVIDUAL PERFORMANCE. </a:t>
            </a:r>
          </a:p>
          <a:p>
            <a:r>
              <a:rPr lang="en-US" dirty="0" smtClean="0"/>
              <a:t>THE MAIN OBJECTIVE IS HENCE TO ESTIMATE THE EFFICIENCY OF THE EDUCATION CURRICULUM AND UNDERSTANDING LEVELS OF EACH STUDENT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433" t="20807" r="21181" b="21369"/>
          <a:stretch/>
        </p:blipFill>
        <p:spPr>
          <a:xfrm>
            <a:off x="505327" y="4836695"/>
            <a:ext cx="1419725" cy="1564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59492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83479"/>
            <a:ext cx="8911687" cy="891869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DEVELOPING AN ACHIEVEMENT TEST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75349"/>
            <a:ext cx="8915400" cy="51976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 u="sng" dirty="0" smtClean="0"/>
              <a:t>STEPS</a:t>
            </a:r>
          </a:p>
          <a:p>
            <a:r>
              <a:rPr lang="en-US" sz="2000" dirty="0" smtClean="0"/>
              <a:t>PLANNING THE TEST- CONTENT AREAS</a:t>
            </a:r>
          </a:p>
          <a:p>
            <a:pPr marL="0" indent="0" algn="ctr">
              <a:buNone/>
            </a:pPr>
            <a:r>
              <a:rPr lang="en-US" sz="2000" dirty="0" smtClean="0"/>
              <a:t>-TYPES OF TESTS</a:t>
            </a:r>
          </a:p>
          <a:p>
            <a:pPr marL="0" indent="0" algn="ctr">
              <a:buNone/>
            </a:pPr>
            <a:r>
              <a:rPr lang="en-US" sz="2000" dirty="0" smtClean="0"/>
              <a:t>-MEASURE ITEMS</a:t>
            </a:r>
          </a:p>
          <a:p>
            <a:r>
              <a:rPr lang="en-US" sz="2000" dirty="0" smtClean="0"/>
              <a:t>PREPARING THE TEST- PREPARING TEST ITEMS</a:t>
            </a:r>
          </a:p>
          <a:p>
            <a:pPr marL="0" indent="0" algn="ctr">
              <a:buNone/>
            </a:pPr>
            <a:r>
              <a:rPr lang="en-US" sz="2000" dirty="0" smtClean="0"/>
              <a:t>-PREPARING INSTRUCTIONS</a:t>
            </a:r>
          </a:p>
          <a:p>
            <a:pPr marL="0" indent="0" algn="ctr">
              <a:buNone/>
            </a:pPr>
            <a:r>
              <a:rPr lang="en-US" sz="2000" dirty="0" smtClean="0"/>
              <a:t>-PREPARING SCORE CARD</a:t>
            </a:r>
          </a:p>
          <a:p>
            <a:r>
              <a:rPr lang="en-US" sz="2000" dirty="0" smtClean="0"/>
              <a:t>TRYING THE TEST- ADMINISTERING THE TEST</a:t>
            </a:r>
          </a:p>
          <a:p>
            <a:pPr marL="0" indent="0" algn="ctr">
              <a:buNone/>
            </a:pPr>
            <a:r>
              <a:rPr lang="en-US" sz="2000" dirty="0" smtClean="0"/>
              <a:t>-SCORING THE TEST</a:t>
            </a:r>
          </a:p>
          <a:p>
            <a:r>
              <a:rPr lang="en-US" sz="2000" dirty="0" smtClean="0"/>
              <a:t>EVALUATING THE TEST- TEST VALIDITY</a:t>
            </a:r>
          </a:p>
          <a:p>
            <a:pPr marL="0" indent="0" algn="ctr">
              <a:buNone/>
            </a:pPr>
            <a:r>
              <a:rPr lang="en-US" sz="2000" dirty="0" smtClean="0"/>
              <a:t>-TEST RELIABILITY</a:t>
            </a:r>
          </a:p>
          <a:p>
            <a:pPr marL="0" indent="0" algn="ctr">
              <a:buNone/>
            </a:pPr>
            <a:r>
              <a:rPr lang="en-US" sz="2000" dirty="0" smtClean="0"/>
              <a:t>-TEST USABILITY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07778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/>
              <a:t>OBJECTIVES OF TEST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MEASURE ENTRY PERFORMANCE</a:t>
            </a:r>
          </a:p>
          <a:p>
            <a:r>
              <a:rPr lang="en-US" dirty="0" smtClean="0"/>
              <a:t>MEASURE IMPROVEMENT</a:t>
            </a:r>
          </a:p>
          <a:p>
            <a:r>
              <a:rPr lang="en-US" dirty="0" smtClean="0"/>
              <a:t>MEASURE STUDENT CONFIDENCE</a:t>
            </a:r>
          </a:p>
          <a:p>
            <a:r>
              <a:rPr lang="en-US" dirty="0" smtClean="0"/>
              <a:t>MEASURE MOTIVATION LEVELS</a:t>
            </a:r>
          </a:p>
          <a:p>
            <a:r>
              <a:rPr lang="en-US" dirty="0" smtClean="0"/>
              <a:t>MEASURE MASTERY LEVEL OF STUDENTS</a:t>
            </a:r>
          </a:p>
          <a:p>
            <a:r>
              <a:rPr lang="en-US" dirty="0" smtClean="0"/>
              <a:t>DETERMINE EFFICIENCY OF LEARNING PROCESS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262" y="2626643"/>
            <a:ext cx="1979780" cy="25950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3019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/>
              <a:t>ITEMS LIST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</a:p>
          <a:p>
            <a:r>
              <a:rPr lang="en-US" dirty="0" smtClean="0"/>
              <a:t>LISTENING SKILLS</a:t>
            </a:r>
          </a:p>
          <a:p>
            <a:r>
              <a:rPr lang="en-US" dirty="0" smtClean="0"/>
              <a:t>ACADEMIC SCORE</a:t>
            </a:r>
          </a:p>
          <a:p>
            <a:r>
              <a:rPr lang="en-US" dirty="0" smtClean="0"/>
              <a:t>SPORTS SCORE</a:t>
            </a:r>
          </a:p>
          <a:p>
            <a:r>
              <a:rPr lang="en-US" dirty="0" smtClean="0"/>
              <a:t>ANALYSIS SKILLS</a:t>
            </a:r>
          </a:p>
          <a:p>
            <a:r>
              <a:rPr lang="en-US" dirty="0" smtClean="0"/>
              <a:t>NUMBER OF FRIENDS</a:t>
            </a:r>
          </a:p>
          <a:p>
            <a:r>
              <a:rPr lang="en-US" dirty="0" smtClean="0"/>
              <a:t>RELATIONSHIP WITH PEERS </a:t>
            </a:r>
          </a:p>
          <a:p>
            <a:r>
              <a:rPr lang="en-US" dirty="0" smtClean="0"/>
              <a:t>RELATIONSHIP WITH TEACHERS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464" t="18421" r="18633" b="13467"/>
          <a:stretch/>
        </p:blipFill>
        <p:spPr>
          <a:xfrm>
            <a:off x="9721516" y="4138864"/>
            <a:ext cx="2286000" cy="2165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4730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90390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/>
              <a:t>TABLE OF SPECIFICATIONS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8717" y="2121568"/>
            <a:ext cx="8915400" cy="415891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u="sng" dirty="0" smtClean="0"/>
              <a:t>INSTRUCTIONS</a:t>
            </a:r>
          </a:p>
          <a:p>
            <a:pPr marL="0" indent="0">
              <a:buNone/>
            </a:pPr>
            <a:r>
              <a:rPr lang="en-US" b="1" i="1" dirty="0" smtClean="0"/>
              <a:t>RATE YOURSELF ACCORDING TO THE SCORE YOU THINK YOU GET IN EACH OF THE LISTED ITEMS. 1 MEANS POOR AND 5 MEANS EXCELLENT. TICK IN THE BOXES</a:t>
            </a:r>
          </a:p>
          <a:p>
            <a:pPr marL="0" indent="0">
              <a:buNone/>
            </a:pPr>
            <a:endParaRPr lang="en-US" b="1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81840"/>
              </p:ext>
            </p:extLst>
          </p:nvPr>
        </p:nvGraphicFramePr>
        <p:xfrm>
          <a:off x="1371602" y="3315342"/>
          <a:ext cx="10515598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8633"/>
                <a:gridCol w="1364333"/>
                <a:gridCol w="2218793"/>
                <a:gridCol w="1631941"/>
                <a:gridCol w="1377618"/>
                <a:gridCol w="17042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ITEM/SCORE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 </a:t>
                      </a:r>
                    </a:p>
                    <a:p>
                      <a:r>
                        <a:rPr lang="en-US" dirty="0" smtClean="0"/>
                        <a:t>(POOR)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</a:t>
                      </a:r>
                    </a:p>
                    <a:p>
                      <a:r>
                        <a:rPr lang="en-US" dirty="0" smtClean="0"/>
                        <a:t>(NOTICABLE)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</a:t>
                      </a:r>
                    </a:p>
                    <a:p>
                      <a:r>
                        <a:rPr lang="en-US" dirty="0" smtClean="0"/>
                        <a:t>(AVERAGE)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</a:t>
                      </a:r>
                    </a:p>
                    <a:p>
                      <a:r>
                        <a:rPr lang="en-US" dirty="0" smtClean="0"/>
                        <a:t>(GOOD)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(EXCELLLENT)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VOCABULARY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LISTENING</a:t>
                      </a:r>
                      <a:r>
                        <a:rPr lang="en-US" baseline="0" dirty="0" smtClean="0"/>
                        <a:t>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ACADEMICS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ANALYSIS SKILLS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SOCIAL LIFE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21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 smtClean="0"/>
              <a:t>REFERENCES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Borghans</a:t>
            </a:r>
            <a:r>
              <a:rPr lang="en-US" dirty="0"/>
              <a:t>, L., </a:t>
            </a:r>
            <a:r>
              <a:rPr lang="en-US" dirty="0" err="1"/>
              <a:t>Golsteyn</a:t>
            </a:r>
            <a:r>
              <a:rPr lang="en-US" dirty="0"/>
              <a:t>, B. H., Heckman, J. J., &amp; Humphries, J. E. (2016). What </a:t>
            </a:r>
            <a:r>
              <a:rPr lang="en-US" dirty="0" smtClean="0"/>
              <a:t>	grades </a:t>
            </a:r>
            <a:r>
              <a:rPr lang="en-US" dirty="0"/>
              <a:t>and achievement tests measure. Proceedings of the National </a:t>
            </a:r>
            <a:r>
              <a:rPr lang="en-US" dirty="0" smtClean="0"/>
              <a:t>	Academy </a:t>
            </a:r>
            <a:r>
              <a:rPr lang="en-US" dirty="0"/>
              <a:t>of Sciences, 113(47), 13354-13359.</a:t>
            </a:r>
          </a:p>
          <a:p>
            <a:pPr marL="0" indent="0">
              <a:buNone/>
            </a:pPr>
            <a:r>
              <a:rPr lang="en-US" dirty="0" err="1" smtClean="0"/>
              <a:t>Hanushek</a:t>
            </a:r>
            <a:r>
              <a:rPr lang="en-US" dirty="0"/>
              <a:t>, E. A., &amp; </a:t>
            </a:r>
            <a:r>
              <a:rPr lang="en-US" dirty="0" err="1"/>
              <a:t>Woessmann</a:t>
            </a:r>
            <a:r>
              <a:rPr lang="en-US" dirty="0"/>
              <a:t>, L. (2017). School resources and student </a:t>
            </a:r>
            <a:r>
              <a:rPr lang="en-US" dirty="0" smtClean="0"/>
              <a:t>	achievement</a:t>
            </a:r>
            <a:r>
              <a:rPr lang="en-US" dirty="0"/>
              <a:t>: A review of cross-country economic research. In Cognitive </a:t>
            </a:r>
            <a:r>
              <a:rPr lang="en-US" dirty="0" smtClean="0"/>
              <a:t>	abilities and </a:t>
            </a:r>
            <a:r>
              <a:rPr lang="en-US" dirty="0"/>
              <a:t>educational outcomes (pp. 149-171). Springer, Cham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Peterson, E. R., </a:t>
            </a:r>
            <a:r>
              <a:rPr lang="en-US" dirty="0" err="1"/>
              <a:t>Rubie</a:t>
            </a:r>
            <a:r>
              <a:rPr lang="en-US" dirty="0"/>
              <a:t>-Davies, C., Osborne, D., &amp; Sibley, C. (2016). Teachers' </a:t>
            </a:r>
            <a:r>
              <a:rPr lang="en-US" dirty="0" smtClean="0"/>
              <a:t>	explicit </a:t>
            </a:r>
            <a:r>
              <a:rPr lang="en-US" dirty="0"/>
              <a:t>expectations and implicit prejudiced attitudes to educational </a:t>
            </a:r>
            <a:r>
              <a:rPr lang="en-US" dirty="0" smtClean="0"/>
              <a:t>	achievement</a:t>
            </a:r>
            <a:r>
              <a:rPr lang="en-US" dirty="0"/>
              <a:t>: Relations with student achievement and the ethnic </a:t>
            </a:r>
            <a:r>
              <a:rPr lang="en-US" dirty="0" smtClean="0"/>
              <a:t>	achievement </a:t>
            </a:r>
            <a:r>
              <a:rPr lang="en-US" dirty="0"/>
              <a:t>gap. Learning and Instruction, 42, 123-140.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865728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</TotalTime>
  <Words>256</Words>
  <Application>Microsoft Office PowerPoint</Application>
  <PresentationFormat>Custom</PresentationFormat>
  <Paragraphs>62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Wisp</vt:lpstr>
      <vt:lpstr>CLASSROOM TESTS</vt:lpstr>
      <vt:lpstr>ACHIEVEMENT TEST</vt:lpstr>
      <vt:lpstr>DEVELOPING AN ACHIEVEMENT TEST</vt:lpstr>
      <vt:lpstr>OBJECTIVES OF TEST</vt:lpstr>
      <vt:lpstr>ITEMS LIST</vt:lpstr>
      <vt:lpstr>TABLE OF SPECIFICATIONS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CLASSROOM TESTS</dc:title>
  <cp:lastModifiedBy>Simon</cp:lastModifiedBy>
  <cp:revision>7</cp:revision>
  <dcterms:created xsi:type="dcterms:W3CDTF">2019-08-25T22:39:29Z</dcterms:created>
  <dcterms:modified xsi:type="dcterms:W3CDTF">2019-08-26T00:03:36Z</dcterms:modified>
</cp:coreProperties>
</file>